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media1.mov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FFFFFF"/>
        </a:solidFill>
        <a:effectLst>
          <a:outerShdw sx="100000" sy="100000" kx="0" ky="0" algn="b" rotWithShape="0" blurRad="50800" dist="38100" dir="540000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 b="def" i="def"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media1.mo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850900" y="1270000"/>
            <a:ext cx="113030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850900" y="4864100"/>
            <a:ext cx="11303000" cy="1574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–Johnny Appleseed</a:t>
            </a:r>
          </a:p>
        </p:txBody>
      </p:sp>
      <p:sp>
        <p:nvSpPr>
          <p:cNvPr id="93" name="Shape 93"/>
          <p:cNvSpPr/>
          <p:nvPr>
            <p:ph type="body" sz="quarter" idx="14"/>
          </p:nvPr>
        </p:nvSpPr>
        <p:spPr>
          <a:xfrm>
            <a:off x="1270000" y="4267200"/>
            <a:ext cx="10464800" cy="6477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Shape 10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825500" y="914400"/>
            <a:ext cx="11341100" cy="5740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787400" y="6807200"/>
            <a:ext cx="11430000" cy="1219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title"/>
          </p:nvPr>
        </p:nvSpPr>
        <p:spPr>
          <a:xfrm>
            <a:off x="787400" y="3657600"/>
            <a:ext cx="11430000" cy="2438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Shape 3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>
            <p:ph type="pic" sz="half" idx="13"/>
          </p:nvPr>
        </p:nvSpPr>
        <p:spPr>
          <a:xfrm>
            <a:off x="7200900" y="1257300"/>
            <a:ext cx="5016500" cy="7213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8" name="Shape 38"/>
          <p:cNvSpPr/>
          <p:nvPr>
            <p:ph type="title"/>
          </p:nvPr>
        </p:nvSpPr>
        <p:spPr>
          <a:xfrm>
            <a:off x="787400" y="1384300"/>
            <a:ext cx="5638800" cy="3505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39" name="Shape 39"/>
          <p:cNvSpPr/>
          <p:nvPr>
            <p:ph type="body" sz="quarter" idx="1"/>
          </p:nvPr>
        </p:nvSpPr>
        <p:spPr>
          <a:xfrm>
            <a:off x="787400" y="4876800"/>
            <a:ext cx="5638800" cy="37592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1pPr>
            <a:lvl2pPr marL="0" indent="2286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2pPr>
            <a:lvl3pPr marL="0" indent="4572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3pPr>
            <a:lvl4pPr marL="0" indent="6858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4pPr>
            <a:lvl5pPr marL="0" indent="914400">
              <a:spcBef>
                <a:spcPts val="0"/>
              </a:spcBef>
              <a:buSzTx/>
              <a:buNone/>
              <a:defRPr sz="4200">
                <a:solidFill>
                  <a:srgbClr val="73BFFF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hape 4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hape 4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6" name="Shape 56"/>
          <p:cNvSpPr/>
          <p:nvPr>
            <p:ph type="body" idx="1"/>
          </p:nvPr>
        </p:nvSpPr>
        <p:spPr>
          <a:xfrm>
            <a:off x="787400" y="2768600"/>
            <a:ext cx="114300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hape 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pic" sz="half" idx="13"/>
          </p:nvPr>
        </p:nvSpPr>
        <p:spPr>
          <a:xfrm>
            <a:off x="7213600" y="2755900"/>
            <a:ext cx="5016500" cy="5715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5" name="Shape 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6" name="Shape 66"/>
          <p:cNvSpPr/>
          <p:nvPr>
            <p:ph type="body" sz="half" idx="1"/>
          </p:nvPr>
        </p:nvSpPr>
        <p:spPr>
          <a:xfrm>
            <a:off x="787400" y="2768600"/>
            <a:ext cx="5422900" cy="5715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7" name="Shape 6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pic" sz="quarter" idx="13"/>
          </p:nvPr>
        </p:nvSpPr>
        <p:spPr>
          <a:xfrm>
            <a:off x="6858000" y="5105400"/>
            <a:ext cx="5321300" cy="3381384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3" name="Shape 83"/>
          <p:cNvSpPr/>
          <p:nvPr>
            <p:ph type="pic" sz="quarter" idx="14"/>
          </p:nvPr>
        </p:nvSpPr>
        <p:spPr>
          <a:xfrm>
            <a:off x="6858000" y="1270000"/>
            <a:ext cx="5316292" cy="3378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half" idx="15"/>
          </p:nvPr>
        </p:nvSpPr>
        <p:spPr>
          <a:xfrm>
            <a:off x="1143000" y="1244600"/>
            <a:ext cx="5219700" cy="7213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sldNum" sz="quarter" idx="2"/>
          </p:nvPr>
        </p:nvSpPr>
        <p:spPr>
          <a:xfrm>
            <a:off x="12534899" y="9309100"/>
            <a:ext cx="312015" cy="312343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body" idx="1"/>
          </p:nvPr>
        </p:nvSpPr>
        <p:spPr>
          <a:xfrm>
            <a:off x="787400" y="1371600"/>
            <a:ext cx="11430000" cy="701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787400" y="254000"/>
            <a:ext cx="11430000" cy="2438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12536220" y="9309100"/>
            <a:ext cx="312015" cy="31234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b="1" sz="1400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72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889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333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1778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2222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2667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3111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35560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4000500" marR="0" indent="-444500" algn="l" defTabSz="584200" rtl="0" latinLnBrk="0">
        <a:lnSpc>
          <a:spcPct val="100000"/>
        </a:lnSpc>
        <a:spcBef>
          <a:spcPts val="36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3600" u="none">
          <a:ln>
            <a:noFill/>
          </a:ln>
          <a:solidFill>
            <a:srgbClr val="FFFFFF"/>
          </a:solidFill>
          <a:effectLst>
            <a:outerShdw sx="100000" sy="100000" kx="0" ky="0" algn="b" rotWithShape="0" blurRad="50800" dist="38100" dir="540000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6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eg"/><Relationship Id="rId3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3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Cosmological N-Body Simulations</a:t>
            </a:r>
          </a:p>
        </p:txBody>
      </p:sp>
      <p:sp>
        <p:nvSpPr>
          <p:cNvPr id="119" name="Shape 119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Joe Chen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Animation_lcdm_fine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449628" y="2499730"/>
            <a:ext cx="8105544" cy="6033840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/>
          <p:nvPr>
            <p:ph type="title" idx="4294967295"/>
          </p:nvPr>
        </p:nvSpPr>
        <p:spPr>
          <a:xfrm>
            <a:off x="1393907" y="254000"/>
            <a:ext cx="11430001" cy="2438400"/>
          </a:xfrm>
          <a:prstGeom prst="rect">
            <a:avLst/>
          </a:prstGeom>
        </p:spPr>
        <p:txBody>
          <a:bodyPr/>
          <a:lstStyle/>
          <a:p>
            <a:pPr/>
            <a:r>
              <a:t>Lambda-CDM Simulation</a:t>
            </a:r>
          </a:p>
        </p:txBody>
      </p:sp>
      <p:sp>
        <p:nvSpPr>
          <p:cNvPr id="153" name="Shape 153"/>
          <p:cNvSpPr/>
          <p:nvPr/>
        </p:nvSpPr>
        <p:spPr>
          <a:xfrm>
            <a:off x="5651678" y="8660382"/>
            <a:ext cx="5678197" cy="473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500"/>
            </a:lvl1pPr>
          </a:lstStyle>
          <a:p>
            <a:pPr/>
            <a:r>
              <a:t>Created with Gadget-2, V. Springer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12833" fill="hold"/>
                                        <p:tgtEl>
                                          <p:spTgt spid="1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51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Adding Neutrinos</a:t>
            </a:r>
          </a:p>
        </p:txBody>
      </p:sp>
      <p:sp>
        <p:nvSpPr>
          <p:cNvPr id="156" name="Shape 1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Tracking relativistic neutrino particles = difficult. </a:t>
            </a:r>
          </a:p>
          <a:p>
            <a:pPr>
              <a:buBlip>
                <a:blip r:embed="rId2"/>
              </a:buBlip>
            </a:pPr>
            <a:r>
              <a:t>Particle numbers increase dramatically to account for both CDM and neutrinos.</a:t>
            </a:r>
          </a:p>
          <a:p>
            <a:pPr>
              <a:buBlip>
                <a:blip r:embed="rId2"/>
              </a:buBlip>
            </a:pPr>
            <a:r>
              <a:t>Previously shown, linear neutrinos.</a:t>
            </a:r>
          </a:p>
          <a:p>
            <a:pPr>
              <a:buBlip>
                <a:blip r:embed="rId2"/>
              </a:buBlip>
            </a:pPr>
            <a:r>
              <a:t>Fluid approach,</a:t>
            </a:r>
            <a:br/>
            <a:r>
              <a:t>- Courant condition is a bottle neck.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Hybrid Approach </a:t>
            </a:r>
          </a:p>
        </p:txBody>
      </p:sp>
      <p:sp>
        <p:nvSpPr>
          <p:cNvPr id="159" name="Shape 15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Early times, model neutrinos with perturbation theory.</a:t>
            </a:r>
          </a:p>
          <a:p>
            <a:pPr>
              <a:buBlip>
                <a:blip r:embed="rId2"/>
              </a:buBlip>
            </a:pPr>
            <a:r>
              <a:t>Convert them to particles when non-linear effects become important.</a:t>
            </a:r>
          </a:p>
          <a:p>
            <a:pPr>
              <a:buBlip>
                <a:blip r:embed="rId2"/>
              </a:buBlip>
            </a:pPr>
            <a:r>
              <a:t>Binning neutrinos by momentum - staggered conversion. </a:t>
            </a:r>
          </a:p>
          <a:p>
            <a:pPr>
              <a:buBlip>
                <a:blip r:embed="rId2"/>
              </a:buBlip>
            </a:pPr>
            <a:r>
              <a:t>Exactly how to “correctly place” the particles into the box will need closer inspection.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162" name="Shape 162"/>
          <p:cNvSpPr/>
          <p:nvPr>
            <p:ph type="body" idx="1"/>
          </p:nvPr>
        </p:nvSpPr>
        <p:spPr>
          <a:xfrm>
            <a:off x="787400" y="1733549"/>
            <a:ext cx="11430000" cy="5715001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Future surveys capable of measuring non-linear regimes down to percent level.</a:t>
            </a:r>
          </a:p>
          <a:p>
            <a:pPr>
              <a:buBlip>
                <a:blip r:embed="rId2"/>
              </a:buBlip>
            </a:pPr>
            <a:r>
              <a:t>Neutrinos are very important and we need a reliable way to simulate their effects on large scale structure.</a:t>
            </a:r>
          </a:p>
          <a:p>
            <a:pPr>
              <a:buBlip>
                <a:blip r:embed="rId2"/>
              </a:buBlip>
            </a:pPr>
            <a:r>
              <a:t>Implementation of hybrid neutrino simulation on my to-do-list.</a:t>
            </a:r>
          </a:p>
        </p:txBody>
      </p:sp>
      <p:sp>
        <p:nvSpPr>
          <p:cNvPr id="163" name="Shape 163"/>
          <p:cNvSpPr/>
          <p:nvPr/>
        </p:nvSpPr>
        <p:spPr>
          <a:xfrm>
            <a:off x="3696029" y="8650099"/>
            <a:ext cx="10464801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i="1" sz="2400">
                <a:solidFill>
                  <a:srgbClr val="73BFFF"/>
                </a:solidFill>
                <a:effectLst>
                  <a:outerShdw sx="100000" sy="100000" kx="0" ky="0" algn="b" rotWithShape="0" blurRad="38100" dist="36285" dir="270000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r>
              <a:t>– Captain Jack Sparrow</a:t>
            </a:r>
          </a:p>
        </p:txBody>
      </p:sp>
      <p:sp>
        <p:nvSpPr>
          <p:cNvPr id="164" name="Shape 164"/>
          <p:cNvSpPr/>
          <p:nvPr/>
        </p:nvSpPr>
        <p:spPr>
          <a:xfrm>
            <a:off x="2205754" y="7728802"/>
            <a:ext cx="10464801" cy="1004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000">
                <a:effectLst>
                  <a:outerShdw sx="100000" sy="100000" kx="0" ky="0" algn="b" rotWithShape="0" blurRad="38100" dist="54428" dir="270000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pPr/>
            <a:r>
              <a:t>“The problem is not the problem. The problem is your attitude about the problem.”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"/>
          <p:cNvPicPr>
            <a:picLocks noChangeAspect="0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35000" y="723900"/>
            <a:ext cx="11722100" cy="6146800"/>
          </a:xfrm>
          <a:prstGeom prst="rect">
            <a:avLst/>
          </a:prstGeom>
        </p:spPr>
      </p:pic>
      <p:sp>
        <p:nvSpPr>
          <p:cNvPr id="122" name="Shape 1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defRPr sz="6479">
                <a:effectLst>
                  <a:outerShdw sx="100000" sy="100000" kx="0" ky="0" algn="b" rotWithShape="0" blurRad="45720" dist="34289" dir="5400000">
                    <a:srgbClr val="000000"/>
                  </a:outerShdw>
                </a:effectLst>
                <a:latin typeface="Times"/>
                <a:ea typeface="Times"/>
                <a:cs typeface="Times"/>
                <a:sym typeface="Times"/>
              </a:defRPr>
            </a:lvl1pPr>
          </a:lstStyle>
          <a:p>
            <a:pPr>
              <a:defRPr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rPr>
                <a:latin typeface="Times"/>
                <a:ea typeface="Times"/>
                <a:cs typeface="Times"/>
                <a:sym typeface="Times"/>
              </a:rPr>
              <a:t>Two kinds of people in this world.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constellations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8447" y="259743"/>
            <a:ext cx="8309292" cy="553788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pic>
        <p:nvPicPr>
          <p:cNvPr id="125" name="Screen Shot 2019-04-29 at 1.33.21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11761" y="4022783"/>
            <a:ext cx="9135521" cy="5408531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25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ntr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125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5" grpId="2"/>
      <p:bldP build="whole" bldLvl="1" animBg="1" rev="0" advAuto="0" spid="12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 Universe</a:t>
            </a:r>
          </a:p>
          <a:p>
            <a:pPr/>
            <a:r>
              <a:t> - Formation and Evolution</a:t>
            </a:r>
          </a:p>
        </p:txBody>
      </p:sp>
      <p:sp>
        <p:nvSpPr>
          <p:cNvPr id="128" name="Shape 128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Gravitational dynamics.</a:t>
            </a:r>
          </a:p>
          <a:p>
            <a:pPr>
              <a:buBlip>
                <a:blip r:embed="rId2"/>
              </a:buBlip>
            </a:pPr>
            <a:r>
              <a:t>Formation of stars, galaxies, clusters, large scale structures.</a:t>
            </a:r>
          </a:p>
          <a:p>
            <a:pPr>
              <a:buBlip>
                <a:blip r:embed="rId2"/>
              </a:buBlip>
            </a:pPr>
            <a:r>
              <a:t>Depends on how we begin, and what we have.</a:t>
            </a:r>
          </a:p>
        </p:txBody>
      </p:sp>
      <p:pic>
        <p:nvPicPr>
          <p:cNvPr id="129" name="CMB_Timeline300_no_WMAP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61088" y="3492269"/>
            <a:ext cx="6466154" cy="4267662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type="title"/>
          </p:nvPr>
        </p:nvSpPr>
        <p:spPr>
          <a:xfrm>
            <a:off x="2403594" y="415187"/>
            <a:ext cx="11430001" cy="1219201"/>
          </a:xfrm>
          <a:prstGeom prst="rect">
            <a:avLst/>
          </a:prstGeom>
        </p:spPr>
        <p:txBody>
          <a:bodyPr/>
          <a:lstStyle/>
          <a:p>
            <a:pPr/>
            <a:r>
              <a:t>The Power Spectrum</a:t>
            </a:r>
          </a:p>
        </p:txBody>
      </p:sp>
      <p:pic>
        <p:nvPicPr>
          <p:cNvPr id="132" name="Screen Shot 2019-05-02 at 3.40.5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89108" y="1903466"/>
            <a:ext cx="12226584" cy="6238908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Shape 133"/>
          <p:cNvSpPr/>
          <p:nvPr/>
        </p:nvSpPr>
        <p:spPr>
          <a:xfrm>
            <a:off x="5772979" y="8411452"/>
            <a:ext cx="6938731" cy="7792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200"/>
            </a:lvl1pPr>
          </a:lstStyle>
          <a:p>
            <a:pPr/>
            <a:r>
              <a:t>Power spectra calculated with the Mira-Titan emulator. arXiv:1705.03388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Linear Perturbation Theory</a:t>
            </a:r>
          </a:p>
        </p:txBody>
      </p:sp>
      <p:sp>
        <p:nvSpPr>
          <p:cNvPr id="136" name="Shape 136"/>
          <p:cNvSpPr/>
          <p:nvPr>
            <p:ph type="body" idx="1"/>
          </p:nvPr>
        </p:nvSpPr>
        <p:spPr>
          <a:xfrm>
            <a:off x="550333" y="733863"/>
            <a:ext cx="11904135" cy="7625239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Accurate for large scales (small k values).</a:t>
            </a:r>
          </a:p>
          <a:p>
            <a:pPr>
              <a:buBlip>
                <a:blip r:embed="rId2"/>
              </a:buBlip>
            </a:pPr>
            <a:r>
              <a:t>Well understood.</a:t>
            </a:r>
          </a:p>
          <a:p>
            <a:pPr>
              <a:buBlip>
                <a:blip r:embed="rId2"/>
              </a:buBlip>
            </a:pPr>
            <a:r>
              <a:t>Easily obtainable from Boltzmann codes, i.e. CLASS, CAMB.</a:t>
            </a:r>
          </a:p>
          <a:p>
            <a:pPr>
              <a:buBlip>
                <a:blip r:embed="rId2"/>
              </a:buBlip>
            </a:pPr>
            <a:r>
              <a:t>Breaks down eventually.</a:t>
            </a:r>
          </a:p>
        </p:txBody>
      </p:sp>
      <p:pic>
        <p:nvPicPr>
          <p:cNvPr id="137" name="Screen Shot 2019-04-29 at 1.33.21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72433" y="5728674"/>
            <a:ext cx="6274849" cy="3714918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38" name="Shape 138"/>
          <p:cNvSpPr/>
          <p:nvPr/>
        </p:nvSpPr>
        <p:spPr>
          <a:xfrm>
            <a:off x="6847247" y="6006491"/>
            <a:ext cx="2812352" cy="3366602"/>
          </a:xfrm>
          <a:prstGeom prst="rect">
            <a:avLst/>
          </a:prstGeom>
          <a:ln w="127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Non-Linear Power Spectrum</a:t>
            </a:r>
          </a:p>
        </p:txBody>
      </p:sp>
      <p:sp>
        <p:nvSpPr>
          <p:cNvPr id="141" name="Shape 141"/>
          <p:cNvSpPr/>
          <p:nvPr>
            <p:ph type="body" idx="1"/>
          </p:nvPr>
        </p:nvSpPr>
        <p:spPr>
          <a:xfrm>
            <a:off x="787400" y="1998848"/>
            <a:ext cx="11430000" cy="6247235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Clustering of matter, non-linear collapse. </a:t>
            </a:r>
          </a:p>
          <a:p>
            <a:pPr>
              <a:buBlip>
                <a:blip r:embed="rId2"/>
              </a:buBlip>
            </a:pPr>
            <a:r>
              <a:t>This is difficult to calculate from any analytical approach.</a:t>
            </a:r>
          </a:p>
          <a:p>
            <a:pPr>
              <a:buBlip>
                <a:blip r:embed="rId2"/>
              </a:buBlip>
            </a:pPr>
            <a:r>
              <a:t>Brute force: N-body simulations.</a:t>
            </a:r>
          </a:p>
          <a:p>
            <a:pPr>
              <a:buBlip>
                <a:blip r:embed="rId2"/>
              </a:buBlip>
            </a:pPr>
            <a:r>
              <a:t>Future surveys, </a:t>
            </a:r>
            <a:br/>
            <a:r>
              <a:t>i.e. Euclid, LSST, SKA.</a:t>
            </a:r>
            <a:br/>
            <a:r>
              <a:t>Require sub-percent </a:t>
            </a:r>
            <a:br/>
            <a:r>
              <a:t>level predictions.</a:t>
            </a:r>
          </a:p>
        </p:txBody>
      </p:sp>
      <p:pic>
        <p:nvPicPr>
          <p:cNvPr id="142" name="Screen Shot 2019-04-29 at 1.33.21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372433" y="5730762"/>
            <a:ext cx="6274849" cy="3714919"/>
          </a:xfrm>
          <a:prstGeom prst="rect">
            <a:avLst/>
          </a:prstGeom>
          <a:ln w="25400">
            <a:miter lim="400000"/>
          </a:ln>
          <a:effectLst>
            <a:outerShdw sx="100000" sy="100000" kx="0" ky="0" algn="b" rotWithShape="0" blurRad="254000" dist="127000" dir="5400000">
              <a:srgbClr val="000000">
                <a:alpha val="70000"/>
              </a:srgbClr>
            </a:outerShdw>
          </a:effectLst>
        </p:spPr>
      </p:pic>
      <p:sp>
        <p:nvSpPr>
          <p:cNvPr id="143" name="Shape 143"/>
          <p:cNvSpPr/>
          <p:nvPr/>
        </p:nvSpPr>
        <p:spPr>
          <a:xfrm>
            <a:off x="9764999" y="6952596"/>
            <a:ext cx="1827711" cy="2425701"/>
          </a:xfrm>
          <a:prstGeom prst="rect">
            <a:avLst/>
          </a:prstGeom>
          <a:ln w="127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600"/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N-Body Simulations</a:t>
            </a:r>
          </a:p>
        </p:txBody>
      </p:sp>
      <p:sp>
        <p:nvSpPr>
          <p:cNvPr id="146" name="Shape 146"/>
          <p:cNvSpPr/>
          <p:nvPr>
            <p:ph type="body" idx="1"/>
          </p:nvPr>
        </p:nvSpPr>
        <p:spPr>
          <a:xfrm>
            <a:off x="923260" y="2768600"/>
            <a:ext cx="11158280" cy="5715000"/>
          </a:xfrm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Newtonian gravity.</a:t>
            </a:r>
          </a:p>
          <a:p>
            <a:pPr>
              <a:buBlip>
                <a:blip r:embed="rId2"/>
              </a:buBlip>
            </a:pPr>
            <a:r>
              <a:t>Computationally extremely expensive.</a:t>
            </a:r>
          </a:p>
          <a:p>
            <a:pPr>
              <a:buBlip>
                <a:blip r:embed="rId2"/>
              </a:buBlip>
            </a:pPr>
            <a:r>
              <a:t>Large number of particles needed.</a:t>
            </a:r>
          </a:p>
          <a:p>
            <a:pPr>
              <a:buBlip>
                <a:blip r:embed="rId2"/>
              </a:buBlip>
            </a:pPr>
            <a:r>
              <a:t>Brute forced, but try to be smart where possible.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What’s in the Box Currently?</a:t>
            </a:r>
          </a:p>
        </p:txBody>
      </p:sp>
      <p:sp>
        <p:nvSpPr>
          <p:cNvPr id="149" name="Shape 1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  <a:r>
              <a:t>Cold dark matter.</a:t>
            </a:r>
          </a:p>
          <a:p>
            <a:pPr>
              <a:buBlip>
                <a:blip r:embed="rId2"/>
              </a:buBlip>
            </a:pPr>
            <a:r>
              <a:t>Dark energy in the form of a cosmological constant.</a:t>
            </a:r>
          </a:p>
          <a:p>
            <a:pPr>
              <a:buBlip>
                <a:blip r:embed="rId2"/>
              </a:buBlip>
            </a:pPr>
            <a:r>
              <a:t>Gadget-2 does this very well.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50800" dist="38100" dir="540000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